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62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68" d="100"/>
          <a:sy n="68" d="100"/>
        </p:scale>
        <p:origin x="-124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ln>
              <a:solidFill>
                <a:srgbClr val="2A2A8C"/>
              </a:solidFill>
            </a:ln>
          </c:spPr>
          <c:invertIfNegative val="0"/>
          <c:cat>
            <c:strRef>
              <c:f>Лист1!$B$1:$D$1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0.47000000000000008</c:v>
                </c:pt>
                <c:pt idx="1">
                  <c:v>0.52</c:v>
                </c:pt>
                <c:pt idx="2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Литература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0.48000000000000009</c:v>
                </c:pt>
                <c:pt idx="1">
                  <c:v>0.51</c:v>
                </c:pt>
                <c:pt idx="2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120768"/>
        <c:axId val="73249536"/>
        <c:axId val="0"/>
      </c:bar3DChart>
      <c:catAx>
        <c:axId val="7312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73249536"/>
        <c:crosses val="autoZero"/>
        <c:auto val="1"/>
        <c:lblAlgn val="ctr"/>
        <c:lblOffset val="100"/>
        <c:noMultiLvlLbl val="0"/>
      </c:catAx>
      <c:valAx>
        <c:axId val="73249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120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Русский язык</c:v>
                </c:pt>
              </c:strCache>
            </c:strRef>
          </c:tx>
          <c:invertIfNegative val="0"/>
          <c:cat>
            <c:multiLvlStrRef>
              <c:f>Лист2!$B$1:$D$2</c:f>
              <c:multiLvlStrCache>
                <c:ptCount val="3"/>
                <c:lvl>
                  <c:pt idx="0">
                    <c:v>2016-2017</c:v>
                  </c:pt>
                  <c:pt idx="1">
                    <c:v>2017-2018</c:v>
                  </c:pt>
                  <c:pt idx="2">
                    <c:v>2018-2019</c:v>
                  </c:pt>
                </c:lvl>
                <c:lvl>
                  <c:pt idx="0">
                    <c:v>ГИА, средний балл</c:v>
                  </c:pt>
                </c:lvl>
              </c:multiLvlStrCache>
            </c:multiLvl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3.2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290496"/>
        <c:axId val="73292032"/>
        <c:axId val="0"/>
      </c:bar3DChart>
      <c:catAx>
        <c:axId val="73290496"/>
        <c:scaling>
          <c:orientation val="minMax"/>
        </c:scaling>
        <c:delete val="0"/>
        <c:axPos val="b"/>
        <c:majorTickMark val="out"/>
        <c:minorTickMark val="none"/>
        <c:tickLblPos val="nextTo"/>
        <c:crossAx val="73292032"/>
        <c:crosses val="autoZero"/>
        <c:auto val="1"/>
        <c:lblAlgn val="ctr"/>
        <c:lblOffset val="100"/>
        <c:noMultiLvlLbl val="0"/>
      </c:catAx>
      <c:valAx>
        <c:axId val="7329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290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45DA3C-7CBE-4751-AD46-B6C0588A030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B1DE52-3A6B-47E0-B23C-FADCE3906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Муниципальное казенное общеобразовательное учреждение 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«</a:t>
            </a:r>
            <a:r>
              <a:rPr lang="ru-RU" sz="2000" dirty="0" err="1" smtClean="0">
                <a:solidFill>
                  <a:srgbClr val="000099"/>
                </a:solidFill>
              </a:rPr>
              <a:t>Трехстенская</a:t>
            </a:r>
            <a:r>
              <a:rPr lang="ru-RU" sz="2000" dirty="0" smtClean="0">
                <a:solidFill>
                  <a:srgbClr val="000099"/>
                </a:solidFill>
              </a:rPr>
              <a:t> основная общеобразовательная школа» 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Каменского муниципального района Воронежской области </a:t>
            </a:r>
            <a:br>
              <a:rPr lang="ru-RU" sz="2000" dirty="0" smtClean="0">
                <a:solidFill>
                  <a:srgbClr val="000099"/>
                </a:solidFill>
              </a:rPr>
            </a:b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4536504" cy="1512168"/>
          </a:xfrm>
          <a:solidFill>
            <a:schemeClr val="bg1"/>
          </a:solidFill>
          <a:ln w="25400">
            <a:solidFill>
              <a:srgbClr val="000099"/>
            </a:solidFill>
          </a:ln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Пилипенко Наталья Николаевна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к.к.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по должности 11 лет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высшее</a:t>
            </a:r>
          </a:p>
          <a:p>
            <a:pPr algn="l"/>
            <a:endParaRPr lang="ru-RU" sz="2000" dirty="0" smtClean="0">
              <a:solidFill>
                <a:srgbClr val="000099"/>
              </a:solidFill>
            </a:endParaRPr>
          </a:p>
          <a:p>
            <a:pPr algn="l"/>
            <a:endParaRPr lang="ru-RU" sz="2000" dirty="0" smtClean="0">
              <a:solidFill>
                <a:srgbClr val="000099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98756"/>
              </p:ext>
            </p:extLst>
          </p:nvPr>
        </p:nvGraphicFramePr>
        <p:xfrm>
          <a:off x="439013" y="1340769"/>
          <a:ext cx="3192807" cy="33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Точечный рисунок" r:id="rId3" imgW="1428949" imgH="1514686" progId="PBrush">
                  <p:embed/>
                </p:oleObj>
              </mc:Choice>
              <mc:Fallback>
                <p:oleObj name="Точечный рисунок" r:id="rId3" imgW="1428949" imgH="1514686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013" y="1340769"/>
                        <a:ext cx="3192807" cy="3384375"/>
                      </a:xfrm>
                      <a:prstGeom prst="rect">
                        <a:avLst/>
                      </a:prstGeom>
                      <a:solidFill>
                        <a:srgbClr val="000080"/>
                      </a:solidFill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5936" y="1308824"/>
            <a:ext cx="5004048" cy="3662541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Учитель - это артист, но его слушатели и зрители не аплодируют ему. </a:t>
            </a:r>
          </a:p>
          <a:p>
            <a:pPr indent="457200" algn="just"/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Это скульптор – но его работ никто не видит. </a:t>
            </a:r>
          </a:p>
          <a:p>
            <a:pPr indent="457200" algn="just"/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Это врач – но пациенты очень редко благодарят его за лечение и в общем-то не хотят лечиться. </a:t>
            </a:r>
          </a:p>
          <a:p>
            <a:pPr indent="457200" algn="just"/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Где же взять ему сил для каждодневного вдохновения? </a:t>
            </a:r>
          </a:p>
          <a:p>
            <a:pPr indent="457200" algn="just"/>
            <a:r>
              <a:rPr 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Только в самом себе, только в сознании величия своего дела.</a:t>
            </a:r>
            <a:r>
              <a:rPr lang="ru-RU" sz="16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 </a:t>
            </a:r>
          </a:p>
          <a:p>
            <a:pPr indent="457200" algn="r"/>
            <a:r>
              <a:rPr lang="ru-RU" sz="16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Симон Соловейчик</a:t>
            </a:r>
            <a:endParaRPr lang="ru-RU" sz="1600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861048"/>
            <a:ext cx="3592488" cy="1944216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развития критического мышления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96752"/>
            <a:ext cx="4307682" cy="355770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220072" y="1340768"/>
            <a:ext cx="3528392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" pitchFamily="34" charset="-128"/>
              </a:rPr>
              <a:t>В основе технологии развития критического мышления лежит идея трёхфазной модели урока</a:t>
            </a:r>
            <a:r>
              <a:rPr lang="ru-RU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" pitchFamily="34" charset="-128"/>
              </a:rPr>
              <a:t>. </a:t>
            </a:r>
            <a:endParaRPr lang="ru-RU" sz="1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eiryo" pitchFamily="34" charset="-128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907704" y="4979760"/>
            <a:ext cx="1804541" cy="1689600"/>
            <a:chOff x="358775" y="3038475"/>
            <a:chExt cx="1660525" cy="1689600"/>
          </a:xfrm>
        </p:grpSpPr>
        <p:sp>
          <p:nvSpPr>
            <p:cNvPr id="9" name="Овал 8"/>
            <p:cNvSpPr/>
            <p:nvPr/>
          </p:nvSpPr>
          <p:spPr>
            <a:xfrm>
              <a:off x="358775" y="3038475"/>
              <a:ext cx="1660525" cy="1689600"/>
            </a:xfrm>
            <a:prstGeom prst="ellipse">
              <a:avLst/>
            </a:prstGeom>
            <a:solidFill>
              <a:srgbClr val="2A2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212" y="3683220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chemeClr val="bg1"/>
                  </a:solidFill>
                  <a:latin typeface="+mj-lt"/>
                </a:rPr>
                <a:t>Вызов</a:t>
              </a:r>
              <a:endParaRPr lang="ru-RU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18315" y="4149080"/>
            <a:ext cx="1625893" cy="1656184"/>
            <a:chOff x="340086" y="3038475"/>
            <a:chExt cx="1697901" cy="1689600"/>
          </a:xfrm>
        </p:grpSpPr>
        <p:sp>
          <p:nvSpPr>
            <p:cNvPr id="12" name="Овал 11"/>
            <p:cNvSpPr/>
            <p:nvPr/>
          </p:nvSpPr>
          <p:spPr>
            <a:xfrm>
              <a:off x="358775" y="3038475"/>
              <a:ext cx="1660525" cy="1689600"/>
            </a:xfrm>
            <a:prstGeom prst="ellipse">
              <a:avLst/>
            </a:prstGeom>
            <a:solidFill>
              <a:srgbClr val="2A2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086" y="3698609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sz="1800" dirty="0">
                  <a:solidFill>
                    <a:schemeClr val="bg1"/>
                  </a:solidFill>
                  <a:latin typeface="+mj-lt"/>
                </a:rPr>
                <a:t>О</a:t>
              </a:r>
              <a:r>
                <a:rPr lang="ru-RU" sz="1800" dirty="0" smtClean="0">
                  <a:solidFill>
                    <a:schemeClr val="bg1"/>
                  </a:solidFill>
                  <a:latin typeface="+mj-lt"/>
                </a:rPr>
                <a:t>смысление</a:t>
              </a:r>
              <a:endParaRPr lang="ru-RU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231955" y="2924944"/>
            <a:ext cx="1660525" cy="1689600"/>
            <a:chOff x="358775" y="3038475"/>
            <a:chExt cx="1660525" cy="1689600"/>
          </a:xfrm>
        </p:grpSpPr>
        <p:sp>
          <p:nvSpPr>
            <p:cNvPr id="15" name="Овал 14"/>
            <p:cNvSpPr/>
            <p:nvPr/>
          </p:nvSpPr>
          <p:spPr>
            <a:xfrm>
              <a:off x="358775" y="3038475"/>
              <a:ext cx="1660525" cy="1689600"/>
            </a:xfrm>
            <a:prstGeom prst="ellipse">
              <a:avLst/>
            </a:prstGeom>
            <a:solidFill>
              <a:srgbClr val="2A2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106" y="3698609"/>
              <a:ext cx="1463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sz="1800" dirty="0" smtClean="0">
                  <a:solidFill>
                    <a:schemeClr val="bg1"/>
                  </a:solidFill>
                  <a:latin typeface="+mj-lt"/>
                </a:rPr>
                <a:t>Рефлексия</a:t>
              </a:r>
              <a:endParaRPr lang="ru-RU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8" name="Прямая со стрелкой 17"/>
          <p:cNvCxnSpPr/>
          <p:nvPr/>
        </p:nvCxnSpPr>
        <p:spPr>
          <a:xfrm flipV="1">
            <a:off x="3851920" y="5445224"/>
            <a:ext cx="792088" cy="432048"/>
          </a:xfrm>
          <a:prstGeom prst="straightConnector1">
            <a:avLst/>
          </a:prstGeom>
          <a:ln w="63500">
            <a:solidFill>
              <a:srgbClr val="2A2A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444208" y="4149080"/>
            <a:ext cx="792088" cy="432048"/>
          </a:xfrm>
          <a:prstGeom prst="straightConnector1">
            <a:avLst/>
          </a:prstGeom>
          <a:ln w="63500">
            <a:solidFill>
              <a:srgbClr val="2A2A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564904"/>
            <a:ext cx="5320680" cy="1944216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18864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Методическая работа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56992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Постоянный участник школьных, районных о областных методических объединений.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Член  жюри муниципальных предметных олимпиад и районных конкурсов по русскому языку и литературе.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Член жюри профессионального конкурса педагогов «Учитель года 2019».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38914" name="Picture 2" descr="E:\конкурс учителей 2020\ФОТО УЧ. ГОДА\CAM006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7" y="826668"/>
            <a:ext cx="3024336" cy="23143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836713"/>
            <a:ext cx="3072341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814431"/>
            <a:ext cx="2652606" cy="232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564904"/>
            <a:ext cx="5320680" cy="1944216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27448" y="413048"/>
            <a:ext cx="8568952" cy="108012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88640"/>
            <a:ext cx="511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Повышение квалификации 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437112"/>
            <a:ext cx="3445199" cy="2376264"/>
          </a:xfrm>
          <a:prstGeom prst="rect">
            <a:avLst/>
          </a:prstGeom>
          <a:noFill/>
          <a:ln w="25400">
            <a:solidFill>
              <a:srgbClr val="2A2A8C"/>
            </a:solidFill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562447" cy="3600400"/>
          </a:xfrm>
          <a:prstGeom prst="rect">
            <a:avLst/>
          </a:prstGeom>
          <a:noFill/>
          <a:ln w="25400">
            <a:solidFill>
              <a:srgbClr val="2A2A8C"/>
            </a:solidFill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2327" y="764704"/>
            <a:ext cx="2510288" cy="3528392"/>
          </a:xfrm>
          <a:prstGeom prst="rect">
            <a:avLst/>
          </a:prstGeom>
          <a:noFill/>
          <a:ln w="25400">
            <a:solidFill>
              <a:srgbClr val="2A2A8C"/>
            </a:solidFill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9064" y="764704"/>
            <a:ext cx="2473025" cy="3528392"/>
          </a:xfrm>
          <a:prstGeom prst="rect">
            <a:avLst/>
          </a:prstGeom>
          <a:noFill/>
          <a:ln w="25400">
            <a:solidFill>
              <a:srgbClr val="2A2A8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564904"/>
            <a:ext cx="5320680" cy="1944216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4016" y="332657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Результаты учебных достижений </a:t>
            </a:r>
            <a:endParaRPr lang="ru-RU" sz="2800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2348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Внеурочной деятельности обучающихся по предмету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16422"/>
            <a:ext cx="2232248" cy="27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33060"/>
            <a:ext cx="2232248" cy="148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193196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983084"/>
            <a:ext cx="2088232" cy="139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G:\МКОУ Трехстенская ООШ\ежедневка\16-17\февраль\№ 14, 33 красная гвоздика\на сайт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445224"/>
            <a:ext cx="33843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3000" y="476672"/>
            <a:ext cx="900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Евдакова С. призер районного фестиваля-конкурса «Красная гвоздика»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Бабакова</a:t>
            </a:r>
            <a:r>
              <a:rPr lang="ru-RU" sz="1600" dirty="0" smtClean="0">
                <a:solidFill>
                  <a:srgbClr val="002060"/>
                </a:solidFill>
              </a:rPr>
              <a:t> Д. номинант муниципальный этап регионального конкурса «Литературный лабиринт».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Бабакова</a:t>
            </a:r>
            <a:r>
              <a:rPr lang="ru-RU" sz="1600" dirty="0" smtClean="0">
                <a:solidFill>
                  <a:srgbClr val="002060"/>
                </a:solidFill>
              </a:rPr>
              <a:t> Д. номинант муниципальный конкурс сочинений «Моя малая родина».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Жуйко</a:t>
            </a:r>
            <a:r>
              <a:rPr lang="ru-RU" sz="1600" dirty="0" smtClean="0">
                <a:solidFill>
                  <a:srgbClr val="002060"/>
                </a:solidFill>
              </a:rPr>
              <a:t> О. победитель областного конкурса «Символы России и Воронежского края».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Евдакова С. призер Общероссийская олимпиада школьников «В начале было слово...».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Абранина</a:t>
            </a:r>
            <a:r>
              <a:rPr lang="ru-RU" sz="1600" dirty="0" smtClean="0">
                <a:solidFill>
                  <a:srgbClr val="002060"/>
                </a:solidFill>
              </a:rPr>
              <a:t> В. призер муниципального этапа Всероссийской олимпиады школьников по русскому языку.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Пилипенко Г. призер муниципального этапа конкурса чтецов «Живая классика».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Плюсовская</a:t>
            </a:r>
            <a:r>
              <a:rPr lang="ru-RU" sz="1600" dirty="0" smtClean="0">
                <a:solidFill>
                  <a:srgbClr val="002060"/>
                </a:solidFill>
              </a:rPr>
              <a:t> А. победитель муниципального этапа конкурса эссе «Война глазами потомков».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Абранина</a:t>
            </a:r>
            <a:r>
              <a:rPr lang="ru-RU" sz="1600" dirty="0" smtClean="0">
                <a:solidFill>
                  <a:srgbClr val="002060"/>
                </a:solidFill>
              </a:rPr>
              <a:t> В. лауреат муниципального этапа Всероссийского проекта «Памяти Героев».</a:t>
            </a: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C:\Users\татьяна\Documents\для Пилипенко Н.Н\IMG_20190627_123446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05065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564904"/>
            <a:ext cx="5320680" cy="1944216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Работы с различными категориями обучающихся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3456383" cy="2298072"/>
          </a:xfrm>
          <a:prstGeom prst="rect">
            <a:avLst/>
          </a:prstGeom>
          <a:noFill/>
          <a:ln w="25400">
            <a:solidFill>
              <a:srgbClr val="2A2A8C"/>
            </a:solidFill>
            <a:miter lim="800000"/>
            <a:headEnd/>
            <a:tailEnd/>
          </a:ln>
          <a:effectLst/>
        </p:spPr>
      </p:pic>
      <p:pic>
        <p:nvPicPr>
          <p:cNvPr id="7" name="Рисунок 6" descr="C:\Users\татьяна\AppData\Local\Microsoft\Windows\Temporary Internet Files\Content.Word\IMG_312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331245" cy="2520279"/>
          </a:xfrm>
          <a:prstGeom prst="rect">
            <a:avLst/>
          </a:prstGeom>
          <a:noFill/>
          <a:ln w="25400">
            <a:solidFill>
              <a:srgbClr val="2A2A8C"/>
            </a:solidFill>
            <a:miter lim="800000"/>
            <a:headEnd/>
            <a:tailEnd/>
          </a:ln>
        </p:spPr>
      </p:pic>
      <p:pic>
        <p:nvPicPr>
          <p:cNvPr id="9" name="Рисунок 8" descr="C:\Users\татьяна\AppData\Local\Microsoft\Windows\Temporary Internet Files\Content.Word\IMG_313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3168352" cy="2304256"/>
          </a:xfrm>
          <a:prstGeom prst="rect">
            <a:avLst/>
          </a:prstGeom>
          <a:noFill/>
          <a:ln w="25400">
            <a:solidFill>
              <a:srgbClr val="2A2A8C"/>
            </a:solidFill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852936"/>
            <a:ext cx="3456384" cy="2574057"/>
          </a:xfrm>
          <a:prstGeom prst="rect">
            <a:avLst/>
          </a:prstGeom>
          <a:noFill/>
          <a:ln w="25400">
            <a:solidFill>
              <a:srgbClr val="2A2A8C"/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329100"/>
            <a:ext cx="3312368" cy="2484276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564904"/>
            <a:ext cx="5320680" cy="1944216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Невозможно зажечь других, если сам не горишь!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82658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740" y="4365104"/>
            <a:ext cx="29977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IMG_7121-21-05-18-03-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95232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татьяна\AppData\Local\Microsoft\Windows\Temporary Internet Files\Content.Word\DSC_004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379" y="4725144"/>
            <a:ext cx="283976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mycdn.me/i?r=AyH4iRPQ2q0otWIFepML2LxRHAWBKxfaxCDZCv6BHiJv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mycdn.me/i?r=AyH4iRPQ2q0otWIFepML2LxR65bE-18abfoWNbdo1uUSzw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11223"/>
            <a:ext cx="2809875" cy="186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ФОТОГРАФИИ\Новая папка\весна 2017\100D3200\DSC_0253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471" y="2780928"/>
            <a:ext cx="2774665" cy="18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татьяна\Documents\для Пилипенко Н.Н\DSC_0147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748362"/>
            <a:ext cx="2944582" cy="196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mycdn.me/i?r=AyH4iRPQ2q0otWIFepML2LxRIQ4l6H-Mqx_1JJisBSPZhQ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564905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Спасибо за внимание!</a:t>
            </a:r>
            <a:br>
              <a:rPr lang="ru-RU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</TotalTime>
  <Words>281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Открытая</vt:lpstr>
      <vt:lpstr>Точечный рисунок</vt:lpstr>
      <vt:lpstr>Муниципальное казенное общеобразовательное учреждение  «Трехстенская основная общеобразовательная школа»  Каменского муниципального района Воронежской области  </vt:lpstr>
      <vt:lpstr> </vt:lpstr>
      <vt:lpstr> </vt:lpstr>
      <vt:lpstr> </vt:lpstr>
      <vt:lpstr> </vt:lpstr>
      <vt:lpstr> </vt:lpstr>
      <vt:lpstr> </vt:lpstr>
      <vt:lpstr>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 «Трехстенская основная общеобразовательная школа»  Каменского муниципального района Воронежской области</dc:title>
  <dc:creator>татьяна</dc:creator>
  <cp:lastModifiedBy>Администратор Каменского района</cp:lastModifiedBy>
  <cp:revision>23</cp:revision>
  <dcterms:created xsi:type="dcterms:W3CDTF">2020-04-22T08:27:21Z</dcterms:created>
  <dcterms:modified xsi:type="dcterms:W3CDTF">2020-04-24T07:39:14Z</dcterms:modified>
</cp:coreProperties>
</file>